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0" r:id="rId4"/>
  </p:sldMasterIdLst>
  <p:notesMasterIdLst>
    <p:notesMasterId r:id="rId17"/>
  </p:notesMasterIdLst>
  <p:handoutMasterIdLst>
    <p:handoutMasterId r:id="rId18"/>
  </p:handoutMasterIdLst>
  <p:sldIdLst>
    <p:sldId id="295" r:id="rId5"/>
    <p:sldId id="351" r:id="rId6"/>
    <p:sldId id="338" r:id="rId7"/>
    <p:sldId id="348" r:id="rId8"/>
    <p:sldId id="349" r:id="rId9"/>
    <p:sldId id="350" r:id="rId10"/>
    <p:sldId id="297" r:id="rId11"/>
    <p:sldId id="302" r:id="rId12"/>
    <p:sldId id="352" r:id="rId13"/>
    <p:sldId id="353" r:id="rId14"/>
    <p:sldId id="347" r:id="rId15"/>
    <p:sldId id="287" r:id="rId16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59">
          <p15:clr>
            <a:srgbClr val="A4A3A4"/>
          </p15:clr>
        </p15:guide>
        <p15:guide id="4" pos="480" userDrawn="1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4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e Newnham" initials="KN" lastIdx="18" clrIdx="0"/>
  <p:cmAuthor id="1" name="Andy Stauff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CDE"/>
    <a:srgbClr val="EA7600"/>
    <a:srgbClr val="00263E"/>
    <a:srgbClr val="000000"/>
    <a:srgbClr val="A4C8E1"/>
    <a:srgbClr val="8FC3EA"/>
    <a:srgbClr val="898D8D"/>
    <a:srgbClr val="666666"/>
    <a:srgbClr val="7C868D"/>
    <a:srgbClr val="A6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13FD0-FFD8-4912-9119-EEA594656E25}" v="1" dt="2023-06-05T20:09:15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408" y="132"/>
      </p:cViewPr>
      <p:guideLst>
        <p:guide orient="horz" pos="2160"/>
        <p:guide pos="2880"/>
        <p:guide orient="horz" pos="559"/>
        <p:guide pos="480"/>
        <p:guide orient="horz" pos="1620"/>
        <p:guide orient="horz" pos="4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ton, Andrew (AJ Gallagher)" userId="0136fa8b-8476-40c4-b42d-55468ef710a3" providerId="ADAL" clId="{30613FD0-FFD8-4912-9119-EEA594656E25}"/>
    <pc:docChg chg="custSel modSld">
      <pc:chgData name="Johnston, Andrew (AJ Gallagher)" userId="0136fa8b-8476-40c4-b42d-55468ef710a3" providerId="ADAL" clId="{30613FD0-FFD8-4912-9119-EEA594656E25}" dt="2023-06-05T20:10:12.562" v="125" actId="20577"/>
      <pc:docMkLst>
        <pc:docMk/>
      </pc:docMkLst>
      <pc:sldChg chg="addSp modSp mod">
        <pc:chgData name="Johnston, Andrew (AJ Gallagher)" userId="0136fa8b-8476-40c4-b42d-55468ef710a3" providerId="ADAL" clId="{30613FD0-FFD8-4912-9119-EEA594656E25}" dt="2023-06-05T20:10:12.562" v="125" actId="20577"/>
        <pc:sldMkLst>
          <pc:docMk/>
          <pc:sldMk cId="1959672644" sldId="347"/>
        </pc:sldMkLst>
        <pc:spChg chg="mod">
          <ac:chgData name="Johnston, Andrew (AJ Gallagher)" userId="0136fa8b-8476-40c4-b42d-55468ef710a3" providerId="ADAL" clId="{30613FD0-FFD8-4912-9119-EEA594656E25}" dt="2023-06-05T20:09:48.807" v="64" actId="20577"/>
          <ac:spMkLst>
            <pc:docMk/>
            <pc:sldMk cId="1959672644" sldId="347"/>
            <ac:spMk id="2" creationId="{620846FD-0D82-4ABE-889B-224EF5D46523}"/>
          </ac:spMkLst>
        </pc:spChg>
        <pc:spChg chg="add mod">
          <ac:chgData name="Johnston, Andrew (AJ Gallagher)" userId="0136fa8b-8476-40c4-b42d-55468ef710a3" providerId="ADAL" clId="{30613FD0-FFD8-4912-9119-EEA594656E25}" dt="2023-06-05T20:10:12.562" v="125" actId="20577"/>
          <ac:spMkLst>
            <pc:docMk/>
            <pc:sldMk cId="1959672644" sldId="347"/>
            <ac:spMk id="3" creationId="{31C958F5-1B08-4241-8D55-9A3044A9882A}"/>
          </ac:spMkLst>
        </pc:spChg>
      </pc:sldChg>
      <pc:sldChg chg="modSp mod">
        <pc:chgData name="Johnston, Andrew (AJ Gallagher)" userId="0136fa8b-8476-40c4-b42d-55468ef710a3" providerId="ADAL" clId="{30613FD0-FFD8-4912-9119-EEA594656E25}" dt="2023-05-23T18:31:02.902" v="9" actId="20577"/>
        <pc:sldMkLst>
          <pc:docMk/>
          <pc:sldMk cId="173334807" sldId="353"/>
        </pc:sldMkLst>
        <pc:spChg chg="mod">
          <ac:chgData name="Johnston, Andrew (AJ Gallagher)" userId="0136fa8b-8476-40c4-b42d-55468ef710a3" providerId="ADAL" clId="{30613FD0-FFD8-4912-9119-EEA594656E25}" dt="2023-05-23T18:31:02.902" v="9" actId="20577"/>
          <ac:spMkLst>
            <pc:docMk/>
            <pc:sldMk cId="173334807" sldId="353"/>
            <ac:spMk id="4" creationId="{688B78A7-14DD-4C2B-8273-F3486C021D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9564DCE8-7011-D84B-AAC9-7AFAA2150D71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C2FCAB67-2488-8D48-B37F-021D6EE37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6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1576AAE3-9058-814E-81D5-28DDE681F558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7D266651-02D9-C949-8344-2390968C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62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470923"/>
            <a:ext cx="9144000" cy="3672690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t="-4039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3714751"/>
            <a:ext cx="5181600" cy="7429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With Photo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572000"/>
            <a:ext cx="5181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 | Date</a:t>
            </a:r>
          </a:p>
        </p:txBody>
      </p:sp>
      <p:sp>
        <p:nvSpPr>
          <p:cNvPr id="16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6" y="3657600"/>
            <a:ext cx="23196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5166360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t="7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78" y="1784246"/>
            <a:ext cx="3874206" cy="2672632"/>
          </a:xfrm>
          <a:prstGeom prst="rect">
            <a:avLst/>
          </a:prstGeo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 sz="1600"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1430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7078" y="1407056"/>
            <a:ext cx="3874206" cy="2558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Shape 393">
            <a:extLst>
              <a:ext uri="{FF2B5EF4-FFF2-40B4-BE49-F238E27FC236}">
                <a16:creationId xmlns:a16="http://schemas.microsoft.com/office/drawing/2014/main" id="{55080A59-49F8-4173-B90A-D4F77A9CC548}"/>
              </a:ext>
            </a:extLst>
          </p:cNvPr>
          <p:cNvSpPr/>
          <p:nvPr userDrawn="1"/>
        </p:nvSpPr>
        <p:spPr>
          <a:xfrm>
            <a:off x="4951490" y="2571750"/>
            <a:ext cx="3864689" cy="0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2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394">
            <a:extLst>
              <a:ext uri="{FF2B5EF4-FFF2-40B4-BE49-F238E27FC236}">
                <a16:creationId xmlns:a16="http://schemas.microsoft.com/office/drawing/2014/main" id="{E38B0E98-5E44-4A84-8A96-99BBD67678FA}"/>
              </a:ext>
            </a:extLst>
          </p:cNvPr>
          <p:cNvSpPr/>
          <p:nvPr userDrawn="1"/>
        </p:nvSpPr>
        <p:spPr>
          <a:xfrm flipV="1">
            <a:off x="6912794" y="656161"/>
            <a:ext cx="1" cy="3864689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2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Yellow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925613"/>
            <a:ext cx="9144000" cy="1230819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t="-318941" b="-1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303020"/>
            <a:ext cx="7772400" cy="3223260"/>
          </a:xfrm>
          <a:prstGeom prst="rect">
            <a:avLst/>
          </a:prstGeo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1430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4892040"/>
            <a:ext cx="32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7A85379-F5D1-4B17-9A88-B6775F35A499}" type="slidenum">
              <a:rPr lang="en-US" sz="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‹#›</a:t>
            </a:fld>
            <a:endParaRPr lang="en-US" sz="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u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303020"/>
            <a:ext cx="7772400" cy="31546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6035040" cy="617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5715000" y="4846320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©2019 ARTHUR J. GALLAGHER &amp; CO.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925613"/>
            <a:ext cx="9144000" cy="1230819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t="-318941" b="-1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4892040"/>
            <a:ext cx="32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7A85379-F5D1-4B17-9A88-B6775F35A499}" type="slidenum">
              <a:rPr lang="en-US" sz="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‹#›</a:t>
            </a:fld>
            <a:endParaRPr lang="en-US" sz="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3933497" y="-7882"/>
            <a:ext cx="5226269" cy="874986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t="906" r="-74962" b="-49022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51"/>
          <a:stretch/>
        </p:blipFill>
        <p:spPr>
          <a:xfrm>
            <a:off x="3992475" y="3917706"/>
            <a:ext cx="5163169" cy="122542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ullets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303020"/>
            <a:ext cx="4114800" cy="3017520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1430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6280" y="1303020"/>
            <a:ext cx="4114800" cy="3017520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1430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51"/>
          <a:stretch/>
        </p:blipFill>
        <p:spPr>
          <a:xfrm>
            <a:off x="3992475" y="3917706"/>
            <a:ext cx="5163169" cy="1225420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Outline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6280" y="1303020"/>
            <a:ext cx="4114800" cy="3017520"/>
          </a:xfrm>
        </p:spPr>
        <p:txBody>
          <a:bodyPr/>
          <a:lstStyle>
            <a:lvl1pPr marL="346075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UcPeriod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1pPr>
            <a:lvl2pPr marL="685800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UcPeriod"/>
              <a:tabLst/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2pPr>
            <a:lvl3pPr marL="1031875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rabicPeriod"/>
              <a:tabLst/>
              <a:def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3pPr>
            <a:lvl4pPr marL="1371600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LcParenR"/>
              <a:tabLst/>
              <a:def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4pPr>
            <a:lvl5pPr marL="1717675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LcPeriod"/>
              <a:tabLst/>
              <a:def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51"/>
          <a:stretch/>
        </p:blipFill>
        <p:spPr>
          <a:xfrm>
            <a:off x="3992475" y="3917706"/>
            <a:ext cx="5163169" cy="122542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30177" y="1303020"/>
            <a:ext cx="4114800" cy="3017520"/>
          </a:xfrm>
        </p:spPr>
        <p:txBody>
          <a:bodyPr/>
          <a:lstStyle>
            <a:lvl1pPr marL="346075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UcPeriod"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1pPr>
            <a:lvl2pPr marL="685800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UcPeriod"/>
              <a:tabLst/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2pPr>
            <a:lvl3pPr marL="1031875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rabicPeriod"/>
              <a:tabLst/>
              <a:def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3pPr>
            <a:lvl4pPr marL="1371600" marR="0" indent="-341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alphaLcParenR"/>
              <a:tabLst/>
              <a:def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4pPr>
            <a:lvl5pPr marL="1717675" marR="0" indent="-3460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+mj-lt"/>
              <a:buAutoNum type="romanLcPeriod"/>
              <a:tabLst/>
              <a:def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97280"/>
            <a:ext cx="7772400" cy="3360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51"/>
          <a:stretch/>
        </p:blipFill>
        <p:spPr>
          <a:xfrm>
            <a:off x="3992475" y="3917706"/>
            <a:ext cx="5163169" cy="1225420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51"/>
          <a:stretch/>
        </p:blipFill>
        <p:spPr>
          <a:xfrm>
            <a:off x="3992475" y="3917706"/>
            <a:ext cx="5163169" cy="1225420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Text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303020"/>
            <a:ext cx="4114800" cy="30175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6280" y="1303020"/>
            <a:ext cx="4114800" cy="30175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51"/>
          <a:stretch/>
        </p:blipFill>
        <p:spPr>
          <a:xfrm>
            <a:off x="3992475" y="3917706"/>
            <a:ext cx="5163169" cy="1225420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30348"/>
            <a:ext cx="9144000" cy="2429054"/>
          </a:xfrm>
          <a:prstGeom prst="rect">
            <a:avLst/>
          </a:prstGeom>
          <a:blipFill>
            <a:blip r:embed="rId2">
              <a:alphaModFix amt="90000"/>
            </a:blip>
            <a:srcRect/>
            <a:stretch>
              <a:fillRect t="-11175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3825113"/>
            <a:ext cx="5181600" cy="7429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With Photo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572000"/>
            <a:ext cx="5181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 | Date</a:t>
            </a:r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5715000" y="4800600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6" y="3840480"/>
            <a:ext cx="23196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w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66360"/>
          </a:xfrm>
          <a:prstGeom prst="rect">
            <a:avLst/>
          </a:prstGeom>
          <a:blipFill>
            <a:blip r:embed="rId2">
              <a:alphaModFix amt="90000"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9280" y="1647495"/>
            <a:ext cx="3200400" cy="24688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4892040"/>
            <a:ext cx="32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7A85379-F5D1-4B17-9A88-B6775F35A499}" type="slidenum">
              <a:rPr lang="en-US" sz="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‹#›</a:t>
            </a:fld>
            <a:endParaRPr lang="en-US" sz="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</p:spTree>
    <p:extLst>
      <p:ext uri="{BB962C8B-B14F-4D97-AF65-F5344CB8AC3E}">
        <p14:creationId xmlns:p14="http://schemas.microsoft.com/office/powerpoint/2010/main" val="34833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66360"/>
          </a:xfrm>
          <a:prstGeom prst="rect">
            <a:avLst/>
          </a:prstGeom>
          <a:blipFill>
            <a:blip r:embed="rId2">
              <a:alphaModFix amt="90000"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303020"/>
            <a:ext cx="4114800" cy="33604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4892040"/>
            <a:ext cx="32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7A85379-F5D1-4B17-9A88-B6775F35A499}" type="slidenum">
              <a:rPr lang="en-US" sz="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‹#›</a:t>
            </a:fld>
            <a:endParaRPr lang="en-US" sz="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</p:spTree>
    <p:extLst>
      <p:ext uri="{BB962C8B-B14F-4D97-AF65-F5344CB8AC3E}">
        <p14:creationId xmlns:p14="http://schemas.microsoft.com/office/powerpoint/2010/main" val="33965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303020"/>
            <a:ext cx="4114800" cy="301752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6280" y="1303020"/>
            <a:ext cx="4114800" cy="301752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898D8D"/>
                </a:solidFill>
              </a:defRPr>
            </a:lvl2pPr>
            <a:lvl3pPr>
              <a:defRPr>
                <a:solidFill>
                  <a:srgbClr val="898D8D"/>
                </a:solidFill>
              </a:defRPr>
            </a:lvl3pPr>
            <a:lvl4pPr>
              <a:defRPr>
                <a:solidFill>
                  <a:srgbClr val="898D8D"/>
                </a:solidFill>
              </a:defRPr>
            </a:lvl4pPr>
            <a:lvl5pPr>
              <a:defRPr>
                <a:solidFill>
                  <a:srgbClr val="898D8D"/>
                </a:solidFill>
              </a:defRPr>
            </a:lvl5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925830"/>
            <a:ext cx="7772400" cy="308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51"/>
          <a:stretch/>
        </p:blipFill>
        <p:spPr>
          <a:xfrm>
            <a:off x="3992475" y="3917706"/>
            <a:ext cx="5163169" cy="1225420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/Closing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79714"/>
            <a:ext cx="9144000" cy="4176719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t="-234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53380"/>
            <a:ext cx="5546373" cy="82659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400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6" y="3657600"/>
            <a:ext cx="23196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0391"/>
            <a:ext cx="6366295" cy="5164282"/>
          </a:xfrm>
          <a:prstGeom prst="rect">
            <a:avLst/>
          </a:prstGeom>
          <a:blipFill>
            <a:blip r:embed="rId2">
              <a:alphaModFix amt="90000"/>
            </a:blip>
            <a:srcRect/>
            <a:stretch>
              <a:fillRect l="-1" r="-4392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599" y="1450343"/>
            <a:ext cx="2999631" cy="82659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4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1" y="2281545"/>
            <a:ext cx="2999630" cy="290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  |  Date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2286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657600"/>
            <a:ext cx="23196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470923"/>
            <a:ext cx="9144000" cy="3672690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t="-4039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1135842"/>
            <a:ext cx="5546373" cy="290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  |  Date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53380"/>
            <a:ext cx="5546373" cy="82659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400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Cover text only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6" y="3657600"/>
            <a:ext cx="23196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losing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0391"/>
            <a:ext cx="6366295" cy="5164282"/>
          </a:xfrm>
          <a:prstGeom prst="rect">
            <a:avLst/>
          </a:prstGeom>
          <a:blipFill>
            <a:blip r:embed="rId2">
              <a:alphaModFix amt="90000"/>
            </a:blip>
            <a:srcRect/>
            <a:stretch>
              <a:fillRect l="-1" r="-4392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1" y="557146"/>
            <a:ext cx="2999630" cy="82659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4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09970"/>
            <a:ext cx="2999631" cy="628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Name</a:t>
            </a:r>
          </a:p>
          <a:p>
            <a:r>
              <a:rPr lang="en-US"/>
              <a:t>Contact #</a:t>
            </a:r>
          </a:p>
          <a:p>
            <a:r>
              <a:rPr lang="en-US"/>
              <a:t>E-mail</a:t>
            </a:r>
          </a:p>
        </p:txBody>
      </p:sp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2286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657600"/>
            <a:ext cx="23196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/>
          <a:stretch/>
        </p:blipFill>
        <p:spPr>
          <a:xfrm flipH="1">
            <a:off x="0" y="748999"/>
            <a:ext cx="9144000" cy="441040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065077"/>
            <a:ext cx="5367528" cy="7863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400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Divider/Breaker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1860605"/>
            <a:ext cx="5367528" cy="374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Subheading/topic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33"/>
          <a:stretch/>
        </p:blipFill>
        <p:spPr>
          <a:xfrm flipH="1">
            <a:off x="4023360" y="-7883"/>
            <a:ext cx="5166653" cy="516636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955622"/>
            <a:ext cx="5367528" cy="7863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400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Divider/Breaker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751150"/>
            <a:ext cx="5367528" cy="374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Subheading/topic</a:t>
            </a: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76426" cy="5166360"/>
          </a:xfrm>
          <a:prstGeom prst="rect">
            <a:avLst/>
          </a:prstGeom>
          <a:blipFill>
            <a:blip r:embed="rId2">
              <a:alphaModFix amt="90000"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3697" y="1303020"/>
            <a:ext cx="4476585" cy="2672632"/>
          </a:xfrm>
          <a:prstGeom prst="rect">
            <a:avLst/>
          </a:prstGeo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 sz="1600"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1430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3697" y="925830"/>
            <a:ext cx="4476585" cy="2558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1440"/>
            <a:ext cx="20819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5166360"/>
          </a:xfrm>
          <a:prstGeom prst="rect">
            <a:avLst/>
          </a:prstGeom>
          <a:blipFill>
            <a:blip r:embed="rId2">
              <a:alphaModFix amt="90000"/>
            </a:blip>
            <a:srcRect/>
            <a:stretch>
              <a:fillRect r="-35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78" y="1430965"/>
            <a:ext cx="4293706" cy="2672632"/>
          </a:xfrm>
          <a:prstGeom prst="rect">
            <a:avLst/>
          </a:prstGeo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•"/>
              <a:tabLst/>
              <a:defRPr sz="1600">
                <a:solidFill>
                  <a:schemeClr val="tx2"/>
                </a:solidFill>
              </a:defRPr>
            </a:lvl1pPr>
            <a:lvl2pPr marL="46196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2pPr>
            <a:lvl3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Wingdings" panose="05000000000000000000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9144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/>
              <a:buChar char="–"/>
              <a:tabLst/>
              <a:defRPr>
                <a:solidFill>
                  <a:schemeClr val="tx2"/>
                </a:solidFill>
              </a:defRPr>
            </a:lvl4pPr>
            <a:lvl5pPr marL="1143000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FACDE"/>
              </a:buClr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7078" y="1053775"/>
            <a:ext cx="4293706" cy="2558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600" y="4892040"/>
            <a:ext cx="32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7A85379-F5D1-4B17-9A88-B6775F35A499}" type="slidenum">
              <a:rPr lang="en-US" sz="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‹#›</a:t>
            </a:fld>
            <a:endParaRPr lang="en-US" sz="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5715000" y="4799059"/>
            <a:ext cx="31911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rPr>
              <a:t>©2023 ARTHUR J. GALLAGHER &amp; CO. </a:t>
            </a:r>
          </a:p>
        </p:txBody>
      </p:sp>
    </p:spTree>
    <p:extLst>
      <p:ext uri="{BB962C8B-B14F-4D97-AF65-F5344CB8AC3E}">
        <p14:creationId xmlns:p14="http://schemas.microsoft.com/office/powerpoint/2010/main" val="26745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97280"/>
            <a:ext cx="7772400" cy="336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8600" y="4892040"/>
            <a:ext cx="32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7A85379-F5D1-4B17-9A88-B6775F35A499}" type="slidenum">
              <a:rPr lang="en-US" sz="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‹#›</a:t>
            </a:fld>
            <a:endParaRPr lang="en-US" sz="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55" r:id="rId2"/>
    <p:sldLayoutId id="2147483821" r:id="rId3"/>
    <p:sldLayoutId id="2147483856" r:id="rId4"/>
    <p:sldLayoutId id="2147483823" r:id="rId5"/>
    <p:sldLayoutId id="2147483822" r:id="rId6"/>
    <p:sldLayoutId id="2147483857" r:id="rId7"/>
    <p:sldLayoutId id="2147483832" r:id="rId8"/>
    <p:sldLayoutId id="2147483858" r:id="rId9"/>
    <p:sldLayoutId id="2147483859" r:id="rId10"/>
    <p:sldLayoutId id="2147483854" r:id="rId11"/>
    <p:sldLayoutId id="2147483827" r:id="rId12"/>
    <p:sldLayoutId id="2147483852" r:id="rId13"/>
    <p:sldLayoutId id="2147483839" r:id="rId14"/>
    <p:sldLayoutId id="2147483802" r:id="rId15"/>
    <p:sldLayoutId id="2147483836" r:id="rId16"/>
    <p:sldLayoutId id="2147483828" r:id="rId17"/>
    <p:sldLayoutId id="2147483838" r:id="rId18"/>
    <p:sldLayoutId id="2147483829" r:id="rId19"/>
    <p:sldLayoutId id="2147483830" r:id="rId20"/>
    <p:sldLayoutId id="2147483863" r:id="rId21"/>
    <p:sldLayoutId id="2147483831" r:id="rId22"/>
    <p:sldLayoutId id="214748386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461963" indent="-230188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684213" indent="-230188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Wingdings" panose="05000000000000000000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Arial"/>
        <a:buChar char="–"/>
        <a:defRPr lang="en-US" sz="1300" kern="1200" dirty="0">
          <a:solidFill>
            <a:schemeClr val="tx2"/>
          </a:solidFill>
          <a:latin typeface="+mn-lt"/>
          <a:ea typeface="+mn-ea"/>
          <a:cs typeface="Times New Roman"/>
        </a:defRPr>
      </a:lvl4pPr>
      <a:lvl5pPr marL="1143000" indent="-223838" algn="l" defTabSz="457200" rtl="0" eaLnBrk="1" latinLnBrk="0" hangingPunct="1"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9CA1-03D1-2283-582F-2D54E880D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12248"/>
            <a:ext cx="9144000" cy="742949"/>
          </a:xfrm>
        </p:spPr>
        <p:txBody>
          <a:bodyPr/>
          <a:lstStyle/>
          <a:p>
            <a:r>
              <a:rPr lang="en-GB" sz="1600" dirty="0"/>
              <a:t>Meeting of Reinsurance Officials</a:t>
            </a:r>
            <a:br>
              <a:rPr lang="en-GB" sz="1600" dirty="0"/>
            </a:br>
            <a:r>
              <a:rPr lang="en-GB" sz="1600" dirty="0"/>
              <a:t>(MORO) 2023, ICMIF</a:t>
            </a:r>
            <a:br>
              <a:rPr lang="en-GB" sz="1600" dirty="0"/>
            </a:br>
            <a:br>
              <a:rPr lang="en-GB" dirty="0"/>
            </a:br>
            <a:r>
              <a:rPr lang="en-GB" dirty="0"/>
              <a:t>Innovation and InsurTech </a:t>
            </a:r>
            <a:br>
              <a:rPr lang="en-GB" dirty="0"/>
            </a:br>
            <a:r>
              <a:rPr lang="en-GB" dirty="0"/>
              <a:t>Andrew Johnston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1CE8-635E-3BD1-C455-535167E293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4382"/>
            <a:ext cx="5181600" cy="285750"/>
          </a:xfrm>
        </p:spPr>
        <p:txBody>
          <a:bodyPr/>
          <a:lstStyle/>
          <a:p>
            <a:r>
              <a:rPr lang="en-GB" dirty="0"/>
              <a:t>June 2023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355E6-C06A-497C-9941-341FC612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13" y="187116"/>
            <a:ext cx="4707941" cy="640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63ABC-6B63-4280-A00C-9DE2BEE0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599" y="909013"/>
            <a:ext cx="2529455" cy="12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4F1B9A-81EF-405B-BE98-32159A789F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906780"/>
            <a:ext cx="7772400" cy="308610"/>
          </a:xfrm>
        </p:spPr>
        <p:txBody>
          <a:bodyPr/>
          <a:lstStyle/>
          <a:p>
            <a:r>
              <a:rPr lang="en-US" dirty="0"/>
              <a:t>Why InsurTech is a great fit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53079-DEAC-400D-BC2E-4C8BC6D040CB}"/>
              </a:ext>
            </a:extLst>
          </p:cNvPr>
          <p:cNvSpPr txBox="1">
            <a:spLocks/>
          </p:cNvSpPr>
          <p:nvPr/>
        </p:nvSpPr>
        <p:spPr>
          <a:xfrm>
            <a:off x="381000" y="289560"/>
            <a:ext cx="5943600" cy="6172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Mutuals – the competitive advantage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B78A7-14DD-4C2B-8273-F3486C021D30}"/>
              </a:ext>
            </a:extLst>
          </p:cNvPr>
          <p:cNvSpPr txBox="1"/>
          <p:nvPr/>
        </p:nvSpPr>
        <p:spPr>
          <a:xfrm>
            <a:off x="459335" y="1507714"/>
            <a:ext cx="863576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Technology – </a:t>
            </a:r>
            <a:r>
              <a:rPr lang="en-US" dirty="0"/>
              <a:t>it is expensive, and the road is long. Companies with longer term </a:t>
            </a:r>
          </a:p>
          <a:p>
            <a:r>
              <a:rPr lang="en-US" dirty="0"/>
              <a:t>ambitions and consistent leadership typically do better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Know your audience</a:t>
            </a:r>
            <a:r>
              <a:rPr lang="en-US" dirty="0"/>
              <a:t> – Mutuals have a much better appreciation for their </a:t>
            </a:r>
          </a:p>
          <a:p>
            <a:r>
              <a:rPr lang="en-US" dirty="0"/>
              <a:t>consumer market. The consumer group is arguably more homogeneous and </a:t>
            </a:r>
          </a:p>
          <a:p>
            <a:r>
              <a:rPr lang="en-US" dirty="0"/>
              <a:t>solutions can be better tailored. Mutual consumers enjoy transparency and will </a:t>
            </a:r>
          </a:p>
          <a:p>
            <a:r>
              <a:rPr lang="en-US" dirty="0"/>
              <a:t>appreciate the desire to be more efficient and cost effective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Financing model</a:t>
            </a:r>
            <a:r>
              <a:rPr lang="en-US" dirty="0"/>
              <a:t>– many InsurTechs have set themselves up as neo-mutuals who </a:t>
            </a:r>
          </a:p>
          <a:p>
            <a:r>
              <a:rPr lang="en-US" dirty="0"/>
              <a:t>a</a:t>
            </a:r>
            <a:r>
              <a:rPr lang="en-US"/>
              <a:t>re </a:t>
            </a:r>
            <a:r>
              <a:rPr lang="en-US" dirty="0"/>
              <a:t>targeting a specific audience with a cost-effective model.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0846FD-0D82-4ABE-889B-224EF5D465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27317"/>
            <a:ext cx="7772400" cy="308610"/>
          </a:xfrm>
        </p:spPr>
        <p:txBody>
          <a:bodyPr/>
          <a:lstStyle/>
          <a:p>
            <a:r>
              <a:rPr lang="en-US" sz="3200" dirty="0"/>
              <a:t>Pavan Goteti, VP Innovation &amp; Business Process Management, EMC Insurance Companies (USA)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C958F5-1B08-4241-8D55-9A3044A9882A}"/>
              </a:ext>
            </a:extLst>
          </p:cNvPr>
          <p:cNvSpPr txBox="1">
            <a:spLocks/>
          </p:cNvSpPr>
          <p:nvPr/>
        </p:nvSpPr>
        <p:spPr>
          <a:xfrm>
            <a:off x="381000" y="289560"/>
            <a:ext cx="5943600" cy="6172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EMC’s digital journey – How an established player is making the most </a:t>
            </a:r>
            <a:r>
              <a:rPr lang="en-US"/>
              <a:t>of InsurTech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747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2A0F-CDBA-0CFC-D49A-8AC6848A2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State of InsurTech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77837-E9B6-B9B4-987A-FC4E3F507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2281545"/>
            <a:ext cx="3161804" cy="290205"/>
          </a:xfrm>
        </p:spPr>
        <p:txBody>
          <a:bodyPr/>
          <a:lstStyle/>
          <a:p>
            <a:r>
              <a:rPr lang="en-GB" dirty="0"/>
              <a:t>Current landscape</a:t>
            </a:r>
          </a:p>
        </p:txBody>
      </p:sp>
    </p:spTree>
    <p:extLst>
      <p:ext uri="{BB962C8B-B14F-4D97-AF65-F5344CB8AC3E}">
        <p14:creationId xmlns:p14="http://schemas.microsoft.com/office/powerpoint/2010/main" val="8553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BF2938-C2DE-2A73-AB7B-5D288ACB06D9}"/>
              </a:ext>
            </a:extLst>
          </p:cNvPr>
          <p:cNvSpPr txBox="1"/>
          <p:nvPr/>
        </p:nvSpPr>
        <p:spPr>
          <a:xfrm>
            <a:off x="228600" y="460354"/>
            <a:ext cx="5009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Global InsurTech Funding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7080084-FCD9-CA84-23EF-AD439C20D0A7}"/>
              </a:ext>
            </a:extLst>
          </p:cNvPr>
          <p:cNvSpPr txBox="1">
            <a:spLocks/>
          </p:cNvSpPr>
          <p:nvPr/>
        </p:nvSpPr>
        <p:spPr>
          <a:xfrm>
            <a:off x="228600" y="747493"/>
            <a:ext cx="7772400" cy="30861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1pPr>
            <a:lvl2pPr marL="46196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68421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lang="en-US" sz="1300" kern="120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1430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6FACDE"/>
                </a:solidFill>
              </a:rPr>
              <a:t>$50+ billion invested into InsurTech over the past decade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4E4F2-D0AA-4B63-8E0C-71B47649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74" y="1343242"/>
            <a:ext cx="6820852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84BDD8-0BEB-42F6-9B88-7D0781521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8" y="1509829"/>
            <a:ext cx="4524987" cy="232470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FFD984-B3D8-4EB9-8BD9-6100834BE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09829"/>
            <a:ext cx="4571998" cy="2309551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3B7F46B-EDCE-47C4-8F17-D5E2ECDB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7160"/>
            <a:ext cx="5943600" cy="617220"/>
          </a:xfrm>
        </p:spPr>
        <p:txBody>
          <a:bodyPr/>
          <a:lstStyle/>
          <a:p>
            <a:r>
              <a:rPr lang="en-US" dirty="0"/>
              <a:t>Impact of mega-round funding</a:t>
            </a:r>
          </a:p>
        </p:txBody>
      </p:sp>
    </p:spTree>
    <p:extLst>
      <p:ext uri="{BB962C8B-B14F-4D97-AF65-F5344CB8AC3E}">
        <p14:creationId xmlns:p14="http://schemas.microsoft.com/office/powerpoint/2010/main" val="18064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D6B8C6-2276-4A4C-A508-016FA6B7C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732" y="1214248"/>
            <a:ext cx="6706536" cy="27150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ACB05C-ADD0-4DB5-A2B2-541B5EF8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Q1 – Most recent round of funding</a:t>
            </a:r>
          </a:p>
        </p:txBody>
      </p:sp>
    </p:spTree>
    <p:extLst>
      <p:ext uri="{BB962C8B-B14F-4D97-AF65-F5344CB8AC3E}">
        <p14:creationId xmlns:p14="http://schemas.microsoft.com/office/powerpoint/2010/main" val="38642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B5DDE6-B383-4B7C-A0F8-DDF1B3838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298" y="1006221"/>
            <a:ext cx="3707854" cy="336073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05C3-0058-44F4-BC4E-191365F1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breakdown of funding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892F8-C983-43BC-8C47-04C916A81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281" y="1676156"/>
            <a:ext cx="4540552" cy="20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2A0F-CDBA-0CFC-D49A-8AC6848A2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6" y="2050636"/>
            <a:ext cx="3324299" cy="826592"/>
          </a:xfrm>
        </p:spPr>
        <p:txBody>
          <a:bodyPr/>
          <a:lstStyle/>
          <a:p>
            <a:r>
              <a:rPr lang="en-US" dirty="0"/>
              <a:t>Current and Emerging Trends/themes</a:t>
            </a:r>
          </a:p>
        </p:txBody>
      </p:sp>
    </p:spTree>
    <p:extLst>
      <p:ext uri="{BB962C8B-B14F-4D97-AF65-F5344CB8AC3E}">
        <p14:creationId xmlns:p14="http://schemas.microsoft.com/office/powerpoint/2010/main" val="33673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DCAF92-5139-4786-9B53-24D2833C2195}"/>
              </a:ext>
            </a:extLst>
          </p:cNvPr>
          <p:cNvSpPr txBox="1"/>
          <p:nvPr/>
        </p:nvSpPr>
        <p:spPr>
          <a:xfrm>
            <a:off x="459335" y="1884642"/>
            <a:ext cx="82253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Distribution</a:t>
            </a:r>
            <a:r>
              <a:rPr lang="en-US" dirty="0"/>
              <a:t> – Embedded insurance and utilization of brokers/agents (digitally)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B2B</a:t>
            </a:r>
            <a:r>
              <a:rPr lang="en-US" dirty="0"/>
              <a:t> – Back office support through remote servers and modular tools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Risk origination </a:t>
            </a:r>
            <a:r>
              <a:rPr lang="en-US" dirty="0"/>
              <a:t>– better defined products with co-piloted bionic underwriting</a:t>
            </a:r>
          </a:p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61C62A-2E86-43C1-9456-26FD71D95672}"/>
              </a:ext>
            </a:extLst>
          </p:cNvPr>
          <p:cNvSpPr txBox="1">
            <a:spLocks/>
          </p:cNvSpPr>
          <p:nvPr/>
        </p:nvSpPr>
        <p:spPr>
          <a:xfrm>
            <a:off x="228600" y="747493"/>
            <a:ext cx="7772400" cy="30861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1pPr>
            <a:lvl2pPr marL="46196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68421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lang="en-US" sz="1300" kern="120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1430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6FACDE"/>
                </a:solidFill>
              </a:rPr>
              <a:t>3 distinctive InsurTech business models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FECECB2E-6125-4961-9A5A-247D57B01F1E}"/>
              </a:ext>
            </a:extLst>
          </p:cNvPr>
          <p:cNvSpPr txBox="1">
            <a:spLocks/>
          </p:cNvSpPr>
          <p:nvPr/>
        </p:nvSpPr>
        <p:spPr>
          <a:xfrm>
            <a:off x="381000" y="289560"/>
            <a:ext cx="5943600" cy="6172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2023 Trends and beyond</a:t>
            </a:r>
          </a:p>
        </p:txBody>
      </p:sp>
    </p:spTree>
    <p:extLst>
      <p:ext uri="{BB962C8B-B14F-4D97-AF65-F5344CB8AC3E}">
        <p14:creationId xmlns:p14="http://schemas.microsoft.com/office/powerpoint/2010/main" val="22024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2A0F-CDBA-0CFC-D49A-8AC6848A2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6" y="2050636"/>
            <a:ext cx="3324299" cy="826592"/>
          </a:xfrm>
        </p:spPr>
        <p:txBody>
          <a:bodyPr/>
          <a:lstStyle/>
          <a:p>
            <a:r>
              <a:rPr lang="en-US" dirty="0"/>
              <a:t>Advantages for Mutual</a:t>
            </a:r>
            <a:br>
              <a:rPr lang="en-US" dirty="0"/>
            </a:br>
            <a:r>
              <a:rPr lang="en-US" dirty="0"/>
              <a:t>Insurance companies</a:t>
            </a:r>
          </a:p>
        </p:txBody>
      </p:sp>
    </p:spTree>
    <p:extLst>
      <p:ext uri="{BB962C8B-B14F-4D97-AF65-F5344CB8AC3E}">
        <p14:creationId xmlns:p14="http://schemas.microsoft.com/office/powerpoint/2010/main" val="31924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Custom Design">
  <a:themeElements>
    <a:clrScheme name="Corp PPT Palette">
      <a:dk1>
        <a:srgbClr val="58595B"/>
      </a:dk1>
      <a:lt1>
        <a:srgbClr val="FFFFFF"/>
      </a:lt1>
      <a:dk2>
        <a:srgbClr val="535353"/>
      </a:dk2>
      <a:lt2>
        <a:srgbClr val="0075BC"/>
      </a:lt2>
      <a:accent1>
        <a:srgbClr val="00263E"/>
      </a:accent1>
      <a:accent2>
        <a:srgbClr val="6FACDE"/>
      </a:accent2>
      <a:accent3>
        <a:srgbClr val="8A941E"/>
      </a:accent3>
      <a:accent4>
        <a:srgbClr val="E07E3C"/>
      </a:accent4>
      <a:accent5>
        <a:srgbClr val="F0B323"/>
      </a:accent5>
      <a:accent6>
        <a:srgbClr val="C6AA76"/>
      </a:accent6>
      <a:hlink>
        <a:srgbClr val="2E84CB"/>
      </a:hlink>
      <a:folHlink>
        <a:srgbClr val="7F7F7F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llagher Re PowerPoint International_WIDE - v23.1.pptx" id="{A2954871-F0C9-4B62-8A7F-AF9365E6CF81}" vid="{FD7E0C3A-511E-43BB-BDCB-A7E01E0BA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649AE1FA56A940A452683469D554B0" ma:contentTypeVersion="2" ma:contentTypeDescription="Create a new document." ma:contentTypeScope="" ma:versionID="1161e2e78a7131f6e1fd6545169c868b">
  <xsd:schema xmlns:xsd="http://www.w3.org/2001/XMLSchema" xmlns:xs="http://www.w3.org/2001/XMLSchema" xmlns:p="http://schemas.microsoft.com/office/2006/metadata/properties" xmlns:ns2="d71d5bfd-e396-49f8-91b5-b114a7fcbf85" targetNamespace="http://schemas.microsoft.com/office/2006/metadata/properties" ma:root="true" ma:fieldsID="ce268bb42ebea6ad6d940c4ac5e4364e" ns2:_="">
    <xsd:import namespace="d71d5bfd-e396-49f8-91b5-b114a7fcbf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d5bfd-e396-49f8-91b5-b114a7fcb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8E1A6A-04E2-494C-A45F-6C303CD91587}">
  <ds:schemaRefs>
    <ds:schemaRef ds:uri="http://schemas.microsoft.com/office/2006/metadata/properties"/>
    <ds:schemaRef ds:uri="http://purl.org/dc/terms/"/>
    <ds:schemaRef ds:uri="d71d5bfd-e396-49f8-91b5-b114a7fcbf8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4D3645-F0FD-413A-8290-66A2748119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C2A9F1-5017-4A5F-B286-C81808FEF63F}">
  <ds:schemaRefs>
    <ds:schemaRef ds:uri="d71d5bfd-e396-49f8-91b5-b114a7fcb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3510</TotalTime>
  <Words>247</Words>
  <Application>Microsoft Office PowerPoint</Application>
  <PresentationFormat>On-screen Show (16:9)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Light</vt:lpstr>
      <vt:lpstr>Wingdings</vt:lpstr>
      <vt:lpstr>4_Custom Design</vt:lpstr>
      <vt:lpstr>Meeting of Reinsurance Officials (MORO) 2023, ICMIF  Innovation and InsurTech  Andrew Johnston  </vt:lpstr>
      <vt:lpstr>State of InsurTech</vt:lpstr>
      <vt:lpstr>PowerPoint Presentation</vt:lpstr>
      <vt:lpstr>Impact of mega-round funding</vt:lpstr>
      <vt:lpstr>2023 Q1 – Most recent round of funding</vt:lpstr>
      <vt:lpstr>Current breakdown of funding</vt:lpstr>
      <vt:lpstr>Current and Emerging Trends/themes</vt:lpstr>
      <vt:lpstr>PowerPoint Presentation</vt:lpstr>
      <vt:lpstr>Advantages for Mutual Insurance companies</vt:lpstr>
      <vt:lpstr>PowerPoint Presentation</vt:lpstr>
      <vt:lpstr>PowerPoint Presentation</vt:lpstr>
      <vt:lpstr>Thank You!</vt:lpstr>
    </vt:vector>
  </TitlesOfParts>
  <Company>Willis Towers Watson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Tesla Motor Reinsurance</dc:title>
  <dc:creator>Cooke, Josiah (AJ Gallagher)</dc:creator>
  <cp:lastModifiedBy>Johnston, Andrew (AJ Gallagher)</cp:lastModifiedBy>
  <cp:revision>9</cp:revision>
  <cp:lastPrinted>2018-04-10T14:18:23Z</cp:lastPrinted>
  <dcterms:created xsi:type="dcterms:W3CDTF">2023-04-18T11:32:32Z</dcterms:created>
  <dcterms:modified xsi:type="dcterms:W3CDTF">2023-06-05T20:10:12Z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2022-10-05T18:00:38Z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72cb1e80-08ec-4a72-9d95-447b4c9a867f</vt:lpwstr>
  </property>
  <property fmtid="{D5CDD505-2E9C-101B-9397-08002B2CF9AE}" pid="8" name="MSIP_Label_d347b247-e90e-43a3-9d7b-004f14ae6873_ContentBits">
    <vt:lpwstr>0</vt:lpwstr>
  </property>
  <property fmtid="{D5CDD505-2E9C-101B-9397-08002B2CF9AE}" pid="9" name="ContentTypeId">
    <vt:lpwstr>0x0101006B649AE1FA56A940A452683469D554B0</vt:lpwstr>
  </property>
</Properties>
</file>